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jCPEPNUul2DVL9qkVdpwiU8o4c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d465432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cd465432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hyperlink" Target="https://wikidocs.net/16683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hyperlink" Target="https://youtube.com/shorts/ceJv9vWgOrk?si=JRi2cK71aGAw1NY5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e7rz45NmOT8" TargetMode="External"/><Relationship Id="rId5" Type="http://schemas.openxmlformats.org/officeDocument/2006/relationships/hyperlink" Target="https://suno.com/creat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suno.com/create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suno-ai.notion.site/Tips-Tricks-Chirp-v1-969852c74c644c6b8262ec5c5be2325c" TargetMode="External"/><Relationship Id="rId6" Type="http://schemas.openxmlformats.org/officeDocument/2006/relationships/hyperlink" Target="https://suno.com/song/f81ca68a-1509-4f34-afc9-22194d2d7e92" TargetMode="External"/><Relationship Id="rId7" Type="http://schemas.openxmlformats.org/officeDocument/2006/relationships/hyperlink" Target="https://suno.com/song/66ebcb51-74a5-4637-91a1-c4c8e49ccc1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0RacJ0MQcDA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1980450" y="1675575"/>
            <a:ext cx="5183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청년 AI Bigdata 교육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Machine translation &amp; Speech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 b="0" l="0" r="0" t="40933"/>
          <a:stretch/>
        </p:blipFill>
        <p:spPr>
          <a:xfrm>
            <a:off x="152400" y="1735300"/>
            <a:ext cx="8839199" cy="18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0"/>
          <p:cNvCxnSpPr/>
          <p:nvPr/>
        </p:nvCxnSpPr>
        <p:spPr>
          <a:xfrm>
            <a:off x="2442875" y="2724650"/>
            <a:ext cx="9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" name="Google Shape;113;p10"/>
          <p:cNvCxnSpPr/>
          <p:nvPr/>
        </p:nvCxnSpPr>
        <p:spPr>
          <a:xfrm>
            <a:off x="5612525" y="2724650"/>
            <a:ext cx="9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규칙 기반 기계번역</a:t>
            </a:r>
            <a:endParaRPr sz="1300"/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개별 단어로 접근한 뒤, 문법과 같은 규칙을 적용하여 번역</a:t>
            </a:r>
            <a:endParaRPr sz="1300"/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문법의 용례를 파악하는데에는 좋으나 동음이의어를 분류하지 못함</a:t>
            </a:r>
            <a:br>
              <a:rPr lang="ko" sz="1300"/>
            </a:br>
            <a:br>
              <a:rPr lang="ko" sz="1300"/>
            </a:b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통계 기반 기계번역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방대한 데이터를 이용하여 확률을 기반으로 학습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다른 언어권의 고유한 단어나 관용적 표현은 잘 번역하지 못함</a:t>
            </a:r>
            <a:br>
              <a:rPr lang="ko" sz="1300"/>
            </a:br>
            <a:br>
              <a:rPr lang="ko" sz="1300"/>
            </a:b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신경만 기반 기계번역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신경망을 이용하여 전체 문장을 통째로 인식하면서 의미를 파악하여 학습</a:t>
            </a:r>
            <a:endParaRPr sz="1300"/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주변의 맥락을 이해하여 상황에 맞는 번역이 가능함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type="title"/>
          </p:nvPr>
        </p:nvSpPr>
        <p:spPr>
          <a:xfrm>
            <a:off x="3308700" y="1818525"/>
            <a:ext cx="25266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ko" sz="4568"/>
              <a:t>How?</a:t>
            </a:r>
            <a:endParaRPr b="1" sz="4568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입력 시퀀스의 길이는 패딩을 이용하여 맞출 수 있으나 출력 시퀀스는 맞추기 어려움.</a:t>
            </a:r>
            <a:br>
              <a:rPr lang="ko" sz="1300"/>
            </a:br>
            <a:br>
              <a:rPr lang="ko" sz="1300"/>
            </a:br>
            <a:r>
              <a:rPr lang="ko" sz="1300"/>
              <a:t>-&gt; RNN 구조를 활용한 seq2seq 구조를 주로 사용함.</a:t>
            </a:r>
            <a:endParaRPr sz="13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675" y="2137302"/>
            <a:ext cx="7182649" cy="21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ko" sz="1300"/>
            </a:br>
            <a:br>
              <a:rPr lang="ko" sz="1300"/>
            </a:br>
            <a:endParaRPr sz="1300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RNN을 사용했기에 문장이 길어질수록 </a:t>
            </a:r>
            <a:br>
              <a:rPr lang="ko" sz="1300"/>
            </a:br>
            <a:r>
              <a:rPr lang="ko" sz="1300"/>
              <a:t>정보가 손실되는 문제가 발생</a:t>
            </a:r>
            <a:br>
              <a:rPr lang="ko" sz="1300"/>
            </a:br>
            <a:br>
              <a:rPr lang="ko" sz="1300"/>
            </a:br>
            <a:r>
              <a:rPr lang="ko" sz="1300"/>
              <a:t>-&gt; LSTM(long short term memory) 기법 사용</a:t>
            </a:r>
            <a:br>
              <a:rPr lang="ko" sz="1300"/>
            </a:br>
            <a:r>
              <a:rPr lang="ko" sz="1300"/>
              <a:t>   어느정도 해결되었지만 여전히 힘듬</a:t>
            </a:r>
            <a:br>
              <a:rPr lang="ko" sz="1300"/>
            </a:br>
            <a:br>
              <a:rPr lang="ko" sz="1300"/>
            </a:br>
            <a:r>
              <a:rPr lang="ko" sz="1300"/>
              <a:t>-&gt; 출력 단계에서 입력 단계의 각 부분을</a:t>
            </a:r>
            <a:br>
              <a:rPr lang="ko" sz="1300"/>
            </a:br>
            <a:r>
              <a:rPr lang="ko" sz="1300"/>
              <a:t>    참고하는 </a:t>
            </a:r>
            <a:r>
              <a:rPr b="1" lang="ko" sz="1300"/>
              <a:t>Attention </a:t>
            </a:r>
            <a:r>
              <a:rPr lang="ko" sz="1300"/>
              <a:t>기법을 사용</a:t>
            </a:r>
            <a:endParaRPr sz="1300"/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673" y="1467125"/>
            <a:ext cx="3550599" cy="27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527" y="849200"/>
            <a:ext cx="2629801" cy="37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ko" sz="1300"/>
            </a:br>
            <a:br>
              <a:rPr lang="ko" sz="1300"/>
            </a:br>
            <a:endParaRPr sz="1300"/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이후 Attention만을 고려하여</a:t>
            </a:r>
            <a:br>
              <a:rPr lang="ko" sz="1300"/>
            </a:br>
            <a:br>
              <a:rPr lang="ko" sz="1300"/>
            </a:br>
            <a:r>
              <a:rPr lang="ko" sz="1300"/>
              <a:t>Transformer 모델이 개발됨.</a:t>
            </a:r>
            <a:br>
              <a:rPr lang="ko" sz="1300"/>
            </a:br>
            <a:br>
              <a:rPr lang="ko" sz="1300"/>
            </a:br>
            <a:endParaRPr sz="1300"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이후의 자연어처리 분야에서 혁명을 일으킴</a:t>
            </a:r>
            <a:br>
              <a:rPr lang="ko" sz="1300"/>
            </a:br>
            <a:r>
              <a:rPr lang="ko" sz="1300"/>
              <a:t>(BERT &amp; GPT 등)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MT evaluation</a:t>
            </a:r>
            <a:endParaRPr b="1" sz="2320"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번역 평가는 왜 어려운가?</a:t>
            </a:r>
            <a:br>
              <a:rPr lang="ko" sz="1300"/>
            </a:br>
            <a:br>
              <a:rPr lang="ko" sz="1300"/>
            </a:br>
            <a:r>
              <a:rPr lang="ko" sz="1300"/>
              <a:t>	1. 맞다 / 틀리다로 단순하게 판단하기 어려움. =&gt; 정답이 굉장히 많음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300"/>
              <a:t>		2. 비슷한 번역 결과는 비슷한 점수를 얻어야 함. =&gt; 정형화된 수식을 구하기 어려움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MT evaluation</a:t>
            </a:r>
            <a:endParaRPr b="1" sz="2320"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번역 평가의 기준</a:t>
            </a:r>
            <a:br>
              <a:rPr lang="ko" sz="1300"/>
            </a:br>
            <a:br>
              <a:rPr lang="ko" sz="1300"/>
            </a:br>
            <a:r>
              <a:rPr lang="ko" sz="1300"/>
              <a:t>	1. 정확도</a:t>
            </a:r>
            <a:br>
              <a:rPr lang="ko" sz="1300"/>
            </a:br>
            <a:r>
              <a:rPr lang="ko" sz="1300"/>
              <a:t>		- 번역의 의미가 얼마나 정확한가?</a:t>
            </a:r>
            <a:br>
              <a:rPr lang="ko" sz="1300"/>
            </a:br>
            <a:r>
              <a:rPr lang="ko" sz="1300"/>
              <a:t>		- 더해지거나 없어지거나 대체된 부분이 있는가?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300"/>
              <a:t>		2. 유창성</a:t>
            </a:r>
            <a:br>
              <a:rPr lang="ko" sz="1300"/>
            </a:br>
            <a:r>
              <a:rPr lang="ko" sz="1300"/>
              <a:t>			- 얼마나 자연스러운가?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MT evaluation</a:t>
            </a:r>
            <a:endParaRPr b="1" sz="232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번역 평가 방식</a:t>
            </a:r>
            <a:br>
              <a:rPr lang="ko" sz="1300"/>
            </a:br>
            <a:br>
              <a:rPr lang="ko" sz="1300"/>
            </a:br>
            <a:r>
              <a:rPr lang="ko" sz="1300"/>
              <a:t>	1. Human evaluation (사람이 직접 평가)</a:t>
            </a:r>
            <a:br>
              <a:rPr lang="ko" sz="1300"/>
            </a:br>
            <a:r>
              <a:rPr lang="ko" sz="1300"/>
              <a:t>		- 주관적이다. 평가자에 따라 점수가 바뀔 수 있다.</a:t>
            </a:r>
            <a:br>
              <a:rPr lang="ko" sz="1300"/>
            </a:br>
            <a:r>
              <a:rPr lang="ko" sz="1300"/>
              <a:t>		- 전문가를 고용해야하기에 비싸고 느림</a:t>
            </a:r>
            <a:br>
              <a:rPr lang="ko" sz="1300"/>
            </a:b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300"/>
              <a:t>		2. Auto evaluation (컴퓨터로 계산)</a:t>
            </a:r>
            <a:br>
              <a:rPr lang="ko" sz="1300"/>
            </a:br>
            <a:r>
              <a:rPr lang="ko" sz="1300"/>
              <a:t>			- 항상 동일한 결과값을 보여준다.</a:t>
            </a:r>
            <a:br>
              <a:rPr lang="ko" sz="1300"/>
            </a:br>
            <a:r>
              <a:rPr lang="ko" sz="1300"/>
              <a:t>			- 빠르고 저렴하다.</a:t>
            </a:r>
            <a:br>
              <a:rPr lang="ko" sz="1300"/>
            </a:b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290975"/>
            <a:ext cx="8520600" cy="3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/>
              <a:t>Auto evaluation - Precision and Recall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reordering에 대한 penalty가 전혀 없음.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325" y="1933600"/>
            <a:ext cx="5403351" cy="20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MT evaluation</a:t>
            </a:r>
            <a:endParaRPr b="1" sz="23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213" y="972927"/>
            <a:ext cx="7403574" cy="31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20"/>
              <a:t>Evaluation</a:t>
            </a:r>
            <a:endParaRPr b="1" sz="2520"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290975"/>
            <a:ext cx="85206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ko"/>
              <a:t>Auto evaluation - BLEU(Bilingual Evaluation Study)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0650" y="2043919"/>
            <a:ext cx="3902699" cy="26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20"/>
              <a:t>Evaluation</a:t>
            </a:r>
            <a:endParaRPr b="1" sz="2520"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11700" y="1290975"/>
            <a:ext cx="85206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ko"/>
              <a:t>Auto evaluation - WER(Word Error Rate)</a:t>
            </a:r>
            <a:endParaRPr b="1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775" y="1987147"/>
            <a:ext cx="5452450" cy="24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34900"/>
            <a:ext cx="8839199" cy="401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3406050" y="4504650"/>
            <a:ext cx="2331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32352"/>
              <a:buNone/>
            </a:pPr>
            <a:r>
              <a:rPr lang="ko" sz="1600" u="sng">
                <a:solidFill>
                  <a:schemeClr val="hlink"/>
                </a:solidFill>
                <a:hlinkClick r:id="rId4"/>
              </a:rPr>
              <a:t>https://wikidocs.net/166832</a:t>
            </a:r>
            <a:r>
              <a:rPr lang="ko" sz="16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1751700" y="1888875"/>
            <a:ext cx="564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ko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Speech(Recognition &amp; Synthesis)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Processing</a:t>
            </a:r>
            <a:endParaRPr b="1" sz="2320"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875" y="1138575"/>
            <a:ext cx="4888250" cy="37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32575" y="1055900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음성은 기본적으로 연속된 analog 신호</a:t>
            </a:r>
            <a:br>
              <a:rPr lang="ko" sz="1300"/>
            </a:br>
            <a:r>
              <a:rPr lang="ko" sz="1300"/>
              <a:t>	-&gt; 연속적인 신호는 컴퓨터가 인식할 수 없기에 따로 처리해주어야함</a:t>
            </a: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00"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0" t="25595"/>
          <a:stretch/>
        </p:blipFill>
        <p:spPr>
          <a:xfrm>
            <a:off x="1359800" y="1852175"/>
            <a:ext cx="6549699" cy="1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Processing</a:t>
            </a:r>
            <a:endParaRPr b="1" sz="23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32575" y="1055900"/>
            <a:ext cx="8520600" cy="5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음성은 기본적으로 연속된 analog 신호</a:t>
            </a:r>
            <a:br>
              <a:rPr lang="ko" sz="1300"/>
            </a:br>
            <a:r>
              <a:rPr lang="ko" sz="1300"/>
              <a:t>	-&gt; 연속적인 신호는 컴퓨터가 인식할 수 없기에 따로 처리해주어야함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r>
              <a:rPr lang="ko" sz="1300"/>
              <a:t>음성을 sampling rate 수치에 따라 세밀하게  쪼개서 계산에 이용</a:t>
            </a:r>
            <a:br>
              <a:rPr lang="ko" sz="1300"/>
            </a:br>
            <a:r>
              <a:rPr lang="ko" sz="1300"/>
              <a:t>	</a:t>
            </a:r>
            <a:endParaRPr sz="1300"/>
          </a:p>
        </p:txBody>
      </p:sp>
      <p:sp>
        <p:nvSpPr>
          <p:cNvPr id="214" name="Google Shape;2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Processing</a:t>
            </a:r>
            <a:endParaRPr b="1" sz="2320"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19718" l="0" r="0" t="11168"/>
          <a:stretch/>
        </p:blipFill>
        <p:spPr>
          <a:xfrm>
            <a:off x="1140575" y="1753512"/>
            <a:ext cx="6904601" cy="2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833575" y="1245050"/>
            <a:ext cx="66141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Automatic Speech Recognition (STT : Speech to Text)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 sz="1300"/>
              <a:t>음성을 입력받아 해당하는 언어의 텍스트를 출력하는 기능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Speech Synthesis (TTS : Text to Speech)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 sz="1300"/>
              <a:t>Text를 입력받아 학습된 목소리로 음성을 출력하는 기능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300"/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Processing</a:t>
            </a:r>
            <a:endParaRPr b="1" sz="232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833575" y="1245050"/>
            <a:ext cx="66141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음성인식의 목표</a:t>
            </a:r>
            <a:br>
              <a:rPr b="1" lang="ko" sz="1300"/>
            </a:br>
            <a:r>
              <a:rPr b="1" lang="ko" sz="1300"/>
              <a:t>	- 주어진 음성을 텍스트로 변환하는 것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1300"/>
              <a:t>음성인식의 사용 예</a:t>
            </a:r>
            <a:br>
              <a:rPr b="1" lang="ko" sz="1300"/>
            </a:br>
            <a:r>
              <a:rPr b="1" lang="ko" sz="1300"/>
              <a:t>	1. 휴대폰의 비서(Siri, 빅스비)</a:t>
            </a:r>
            <a:br>
              <a:rPr b="1" lang="ko" sz="1300"/>
            </a:br>
            <a:r>
              <a:rPr b="1" lang="ko" sz="1300"/>
              <a:t>	2. AI 스피커</a:t>
            </a:r>
            <a:br>
              <a:rPr b="1" lang="ko" sz="1300"/>
            </a:br>
            <a:r>
              <a:rPr b="1" lang="ko" sz="1300"/>
              <a:t>	3. Youtube 자막생성</a:t>
            </a:r>
            <a:endParaRPr b="1" sz="1300"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Automatic Speech Recognition</a:t>
            </a:r>
            <a:endParaRPr b="1" sz="2320"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388" y="3311263"/>
            <a:ext cx="21431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7875" y="1174353"/>
            <a:ext cx="2435557" cy="32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833575" y="1245050"/>
            <a:ext cx="6614100" cy="3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음성인식의 특징</a:t>
            </a:r>
            <a:br>
              <a:rPr b="1" lang="ko" sz="1300"/>
            </a:br>
            <a:r>
              <a:rPr b="1" lang="ko" sz="1300"/>
              <a:t>	1. 입력과 출력의 길이가 일정하지 않음</a:t>
            </a:r>
            <a:br>
              <a:rPr b="1" lang="ko" sz="1300"/>
            </a:br>
            <a:r>
              <a:rPr b="1" lang="ko" sz="1300"/>
              <a:t>	2. 각 텍스트에 대응되는 발화의 길이가 항상 다름.</a:t>
            </a:r>
            <a:br>
              <a:rPr b="1" lang="ko" sz="1300"/>
            </a:br>
            <a:r>
              <a:rPr b="1" lang="ko" sz="1300"/>
              <a:t>		-&gt; 음성의 길이와 위치에 상관없는 구조가 필요함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br>
              <a:rPr b="1" lang="ko" sz="1300"/>
            </a:br>
            <a:br>
              <a:rPr b="1" lang="ko" sz="1300"/>
            </a:br>
            <a:r>
              <a:rPr b="1" lang="ko" sz="1300"/>
              <a:t>				CTC 구조</a:t>
            </a:r>
            <a:endParaRPr b="1" sz="1300"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Automatic Speech Recognition</a:t>
            </a:r>
            <a:endParaRPr b="1" sz="2320"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575" y="2475694"/>
            <a:ext cx="4572001" cy="18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8289" y="615163"/>
            <a:ext cx="3107186" cy="39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87" y="987375"/>
            <a:ext cx="8277625" cy="38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368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20"/>
              <a:t>토큰화</a:t>
            </a:r>
            <a:endParaRPr b="1" sz="222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ASR Evaluation</a:t>
            </a:r>
            <a:endParaRPr b="1" sz="2320"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Auto evaluation - WER(Word Error Rate), CER(Character Error Rate)</a:t>
            </a:r>
            <a:br>
              <a:rPr lang="ko" sz="1300"/>
            </a:br>
            <a:br>
              <a:rPr lang="ko" sz="1300"/>
            </a:br>
            <a:r>
              <a:rPr lang="ko" sz="1300"/>
              <a:t>	- 변환된 text와 정답 text를 비교하여 대체, 삭제, 추가된 토큰을 고려한 평가기준</a:t>
            </a:r>
            <a:br>
              <a:rPr lang="ko" sz="1300"/>
            </a:br>
            <a:r>
              <a:rPr lang="ko" sz="1300"/>
              <a:t>	- WER은 단어를 하나의 토큰으로 CER은 문자를 하나의 토큰으로 취급</a:t>
            </a:r>
            <a:br>
              <a:rPr lang="ko" sz="1300"/>
            </a:br>
            <a:endParaRPr sz="1300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00"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991" y="2754221"/>
            <a:ext cx="5950008" cy="13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833575" y="1245050"/>
            <a:ext cx="81759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음성합성의 목표</a:t>
            </a:r>
            <a:br>
              <a:rPr b="1" lang="ko" sz="1300"/>
            </a:br>
            <a:r>
              <a:rPr b="1" lang="ko" sz="1300"/>
              <a:t>	- 주어진 문자를 음성으로 변환하는 것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ko" sz="1300"/>
              <a:t>음성합성의 사용 예</a:t>
            </a:r>
            <a:br>
              <a:rPr b="1" lang="ko" sz="1300"/>
            </a:br>
            <a:r>
              <a:rPr b="1" lang="ko" sz="1300"/>
              <a:t>	1. 휴대폰의 비서(Siri, 빅스비)				2. AI 스피커</a:t>
            </a:r>
            <a:br>
              <a:rPr b="1" lang="ko" sz="1300"/>
            </a:br>
            <a:r>
              <a:rPr b="1" lang="ko" sz="1300"/>
              <a:t>	3. 도네이션 (인터넷 방송 / 유튜브 등)			4. 오디오북(유인나, 박명수 오디오북)</a:t>
            </a:r>
            <a:endParaRPr b="1" sz="1300"/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Synthesis</a:t>
            </a:r>
            <a:endParaRPr b="1" sz="2320"/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b="0" l="0" r="0" t="54266"/>
          <a:stretch/>
        </p:blipFill>
        <p:spPr>
          <a:xfrm>
            <a:off x="1565250" y="3187675"/>
            <a:ext cx="6013500" cy="152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5832300" y="2725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https://youtube.com/shorts/ceJv9vWgOrk?si=JRi2cK71aGAw1NY5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b="1" lang="ko" sz="2520"/>
              <a:t>Speech Synthesis (TTS)</a:t>
            </a:r>
            <a:endParaRPr b="1" sz="25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045"/>
              <a:buNone/>
            </a:pPr>
            <a:r>
              <a:t/>
            </a:r>
            <a:endParaRPr b="1" sz="10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2520"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50" y="1325025"/>
            <a:ext cx="7243300" cy="2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833575" y="1245050"/>
            <a:ext cx="81759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음성합성 모델의 종류 (2-stage model)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 sz="1300"/>
              <a:t>Text -&gt; model -&gt; Spectrogram -&gt; vocoder -&gt; waveform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300"/>
          </a:p>
        </p:txBody>
      </p:sp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Synthesis</a:t>
            </a:r>
            <a:endParaRPr b="1" sz="2320"/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738" y="2130980"/>
            <a:ext cx="4790524" cy="2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833575" y="1245050"/>
            <a:ext cx="81759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300"/>
              <a:t>음성합성 모델의 종류 (End-to-End Model)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ko" sz="1300"/>
              <a:t>Text -&gt; model -&gt; waveform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300"/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Synthesis</a:t>
            </a:r>
            <a:endParaRPr b="1" sz="2320"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790" y="2094378"/>
            <a:ext cx="3682425" cy="2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Synthesis Evaluation</a:t>
            </a:r>
            <a:endParaRPr b="1" sz="2320"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11700" y="1122775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Human evaluation - MOS(Mean Opinion Score)</a:t>
            </a:r>
            <a:br>
              <a:rPr lang="ko" sz="1300"/>
            </a:br>
            <a:br>
              <a:rPr lang="ko" sz="1300"/>
            </a:br>
            <a:r>
              <a:rPr lang="ko" sz="1300"/>
              <a:t>	- 합성된 음성에는 정답이 없음 -&gt; 고려해야 할 사항이 너무 많음</a:t>
            </a:r>
            <a:br>
              <a:rPr lang="ko" sz="1300"/>
            </a:br>
            <a:br>
              <a:rPr lang="ko" sz="1300"/>
            </a:br>
            <a:r>
              <a:rPr lang="ko" sz="1300"/>
              <a:t>		-&gt; 자연스러움(naturalness), 강세(stress), 억양(intonation) 등</a:t>
            </a:r>
            <a:br>
              <a:rPr lang="ko" sz="1300"/>
            </a:br>
            <a:br>
              <a:rPr lang="ko" sz="1300"/>
            </a:br>
            <a:r>
              <a:rPr lang="ko" sz="1300"/>
              <a:t>	- 사람이 직접 음성의 여러가지 측면을 점수로 매기는 MOS가 주로 사용됨</a:t>
            </a:r>
            <a:br>
              <a:rPr lang="ko" sz="1300"/>
            </a:br>
            <a:br>
              <a:rPr lang="ko" sz="1300"/>
            </a:br>
            <a:r>
              <a:rPr lang="ko" sz="1300"/>
              <a:t>		-&gt; 종합적으로 1 ~ 5점(bad ~ good)으로 점수를 매기는 방식</a:t>
            </a:r>
            <a:endParaRPr sz="1300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Speech Synthesis Evaluation</a:t>
            </a:r>
            <a:endParaRPr b="1" sz="2320"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311700" y="1122775"/>
            <a:ext cx="8520600" cy="5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Auto evaluation - CER(Character Error Rate) &amp; MCD(Mel Cepstral Distortion)</a:t>
            </a:r>
            <a:br>
              <a:rPr lang="ko" sz="1300"/>
            </a:br>
            <a:br>
              <a:rPr lang="ko" sz="1300"/>
            </a:br>
            <a:r>
              <a:rPr lang="ko" sz="1300"/>
              <a:t>	- 정확한 음성의 품질을 대변하기에는 어려움이 있어 주로 사용되지는 않음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1. CER or WER 평가 : 만들어진 모델로 합성한 음성을 음성인식 모델에 돌려서 정답 텍스트와 비교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	-&gt; 사용하는 음성인식 모델에 의존한다는 문제점이 생김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2. MCD(Mel Cepstral Distortion) : 음성 자체의 왜곡을 측정하는 평가방법</a:t>
            </a:r>
            <a:endParaRPr sz="1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300"/>
              <a:t>	-&gt; 주로 Voice Conversion에 주로 이용됨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34900"/>
            <a:ext cx="8839199" cy="40115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/>
        </p:nvSpPr>
        <p:spPr>
          <a:xfrm>
            <a:off x="2472150" y="4367325"/>
            <a:ext cx="41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와 이게 인공지능 목소리라고?! 진짜 가수와 함께하는 🎤AI 클론싱어 10CM 권정열편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5"/>
              </a:rPr>
              <a:t>https://suno.com/create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d46543282_0_4"/>
          <p:cNvSpPr txBox="1"/>
          <p:nvPr/>
        </p:nvSpPr>
        <p:spPr>
          <a:xfrm>
            <a:off x="5073400" y="770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https://suno.com/create</a:t>
            </a:r>
            <a:endParaRPr/>
          </a:p>
        </p:txBody>
      </p:sp>
      <p:pic>
        <p:nvPicPr>
          <p:cNvPr id="297" name="Google Shape;297;g2cd4654328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200" y="770425"/>
            <a:ext cx="3638301" cy="43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cd46543282_0_4"/>
          <p:cNvSpPr txBox="1"/>
          <p:nvPr/>
        </p:nvSpPr>
        <p:spPr>
          <a:xfrm>
            <a:off x="150900" y="45825"/>
            <a:ext cx="3968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나만의 노래만들기 실습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99" name="Google Shape;299;g2cd46543282_0_4"/>
          <p:cNvSpPr txBox="1"/>
          <p:nvPr/>
        </p:nvSpPr>
        <p:spPr>
          <a:xfrm>
            <a:off x="5073400" y="11244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Tips &amp; Tricks (Chirp v1) | Notion</a:t>
            </a:r>
            <a:endParaRPr/>
          </a:p>
        </p:txBody>
      </p:sp>
      <p:sp>
        <p:nvSpPr>
          <p:cNvPr id="300" name="Google Shape;300;g2cd46543282_0_4"/>
          <p:cNvSpPr txBox="1"/>
          <p:nvPr/>
        </p:nvSpPr>
        <p:spPr>
          <a:xfrm>
            <a:off x="5136500" y="28784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e.g.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6"/>
              </a:rPr>
              <a:t>https://suno.com/song/f81ca68a-1509-4f34-afc9-22194d2d7e92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7"/>
              </a:rPr>
              <a:t>https://suno.com/song/66ebcb51-74a5-4637-91a1-c4c8e49ccc1f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120"/>
              <a:t>임베딩</a:t>
            </a:r>
            <a:endParaRPr b="1" sz="2120"/>
          </a:p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311700" y="1373400"/>
            <a:ext cx="85206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희소 표현</a:t>
            </a:r>
            <a:br>
              <a:rPr lang="ko"/>
            </a:br>
            <a:r>
              <a:rPr lang="ko"/>
              <a:t>	</a:t>
            </a:r>
            <a:r>
              <a:rPr lang="ko" sz="1600"/>
              <a:t>벡터의 유의미한 유사성을 표현할 수 없음</a:t>
            </a:r>
            <a:br>
              <a:rPr lang="ko" sz="1600"/>
            </a:br>
            <a:r>
              <a:rPr lang="ko" sz="1600"/>
              <a:t>	ex) one-hot 방식</a:t>
            </a:r>
            <a:br>
              <a:rPr lang="ko" sz="1600"/>
            </a:b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밀집 표현</a:t>
            </a:r>
            <a:br>
              <a:rPr lang="ko"/>
            </a:br>
            <a:r>
              <a:rPr lang="ko"/>
              <a:t>	</a:t>
            </a:r>
            <a:r>
              <a:rPr lang="ko" sz="1600"/>
              <a:t>벡터의 차원을 단어 집합의 크기로 상정하지 않음.</a:t>
            </a:r>
            <a:br>
              <a:rPr lang="ko" sz="1600"/>
            </a:br>
            <a:r>
              <a:rPr lang="ko" sz="1600"/>
              <a:t>	사용자가 설정한 값으로 모든 벡터표현의 차원을 맞춤</a:t>
            </a:r>
            <a:br>
              <a:rPr lang="ko" sz="1600"/>
            </a:br>
            <a:r>
              <a:rPr lang="ko" sz="1600"/>
              <a:t>	ex) embedding 방식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837" y="166025"/>
            <a:ext cx="6670326" cy="49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25" y="152400"/>
            <a:ext cx="64804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310600" y="4495050"/>
            <a:ext cx="4522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1621"/>
              <a:buNone/>
            </a:pPr>
            <a:r>
              <a:rPr lang="ko" sz="1600" u="sng">
                <a:solidFill>
                  <a:schemeClr val="hlink"/>
                </a:solidFill>
                <a:hlinkClick r:id="rId3"/>
              </a:rPr>
              <a:t>https://www.youtube.com/watch?v=0RacJ0MQcDA</a:t>
            </a:r>
            <a:r>
              <a:rPr lang="ko" sz="16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4">
            <a:alphaModFix/>
          </a:blip>
          <a:srcRect b="0" l="8892" r="0" t="0"/>
          <a:stretch/>
        </p:blipFill>
        <p:spPr>
          <a:xfrm>
            <a:off x="3138663" y="210050"/>
            <a:ext cx="2866674" cy="41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/>
        </p:nvSpPr>
        <p:spPr>
          <a:xfrm>
            <a:off x="1751700" y="1888875"/>
            <a:ext cx="564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ko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NMT(Neural Machine Translation)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 rotWithShape="1">
          <a:blip r:embed="rId3">
            <a:alphaModFix/>
          </a:blip>
          <a:srcRect b="27232" l="18156" r="13968" t="28534"/>
          <a:stretch/>
        </p:blipFill>
        <p:spPr>
          <a:xfrm>
            <a:off x="1381500" y="1730925"/>
            <a:ext cx="5999351" cy="20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 txBox="1"/>
          <p:nvPr>
            <p:ph idx="1" type="body"/>
          </p:nvPr>
        </p:nvSpPr>
        <p:spPr>
          <a:xfrm>
            <a:off x="332575" y="1055900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ko" sz="1300"/>
              <a:t>기계번역은 A언어의 문장을 B언어의 문장으로 바꾸어주는 Task</a:t>
            </a: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br>
              <a:rPr lang="ko" sz="1300"/>
            </a:b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Source length ≠ Target length</a:t>
            </a:r>
            <a:endParaRPr sz="1300"/>
          </a:p>
        </p:txBody>
      </p:sp>
      <p:sp>
        <p:nvSpPr>
          <p:cNvPr id="105" name="Google Shape;10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20"/>
              <a:t>Machine Translation</a:t>
            </a:r>
            <a:endParaRPr b="1" sz="23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